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12"/>
  </p:handoutMasterIdLst>
  <p:sldIdLst>
    <p:sldId id="312" r:id="rId3"/>
    <p:sldId id="274" r:id="rId4"/>
    <p:sldId id="264" r:id="rId5"/>
    <p:sldId id="261" r:id="rId6"/>
    <p:sldId id="277" r:id="rId8"/>
    <p:sldId id="298" r:id="rId9"/>
    <p:sldId id="257" r:id="rId10"/>
    <p:sldId id="259" r:id="rId11"/>
  </p:sldIdLst>
  <p:sldSz cx="12192000" cy="6858000"/>
  <p:notesSz cx="7103745" cy="10234295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2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https://e.ewaygogo.com/" TargetMode="External"/><Relationship Id="rId1" Type="http://schemas.openxmlformats.org/officeDocument/2006/relationships/hyperlink" Target="https://exam.ewaygogo.com/h5/180879/" TargetMode="Externa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hyperlink" Target="https://e.ewaygogo.com/" TargetMode="Externa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.xml"/><Relationship Id="rId4" Type="http://schemas.openxmlformats.org/officeDocument/2006/relationships/image" Target="../media/image2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419913" y="1415802"/>
            <a:ext cx="5109091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zh-CN" altLang="en-US" sz="480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考试系统用户手册</a:t>
            </a:r>
            <a:endParaRPr kumimoji="1" lang="zh-CN" altLang="en-US" sz="480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80055" y="2616835"/>
            <a:ext cx="7290435" cy="243713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dirty="0"/>
              <a:t>适用课程：非线性编辑</a:t>
            </a:r>
            <a:r>
              <a:rPr lang="en-US" altLang="zh-CN" dirty="0"/>
              <a:t>      </a:t>
            </a:r>
            <a:r>
              <a:rPr lang="zh-CN" altLang="en-US" dirty="0"/>
              <a:t>数字摄影技术</a:t>
            </a:r>
            <a:r>
              <a:rPr lang="en-US" altLang="zh-CN" dirty="0"/>
              <a:t>      </a:t>
            </a:r>
            <a:r>
              <a:rPr lang="zh-CN" altLang="en-US" dirty="0"/>
              <a:t>动画运动规律</a:t>
            </a:r>
            <a:endParaRPr lang="zh-CN" altLang="en-US" dirty="0"/>
          </a:p>
          <a:p>
            <a:pPr indent="0" algn="l" fontAlgn="auto">
              <a:lnSpc>
                <a:spcPct val="150000"/>
              </a:lnSpc>
            </a:pPr>
            <a:r>
              <a:rPr lang="en-US" altLang="zh-CN" dirty="0">
                <a:sym typeface="+mn-ea"/>
              </a:rPr>
              <a:t>                      </a:t>
            </a:r>
            <a:r>
              <a:rPr lang="zh-CN" altLang="en-US" dirty="0">
                <a:sym typeface="+mn-ea"/>
              </a:rPr>
              <a:t>原画设计</a:t>
            </a:r>
            <a:r>
              <a:rPr lang="en-US" altLang="zh-CN" dirty="0">
                <a:sym typeface="+mn-ea"/>
              </a:rPr>
              <a:t>           </a:t>
            </a:r>
            <a:r>
              <a:rPr lang="zh-CN" altLang="en-US" dirty="0">
                <a:sym typeface="+mn-ea"/>
              </a:rPr>
              <a:t>动画设计稿</a:t>
            </a:r>
            <a:r>
              <a:rPr lang="en-US" altLang="zh-CN" dirty="0">
                <a:sym typeface="+mn-ea"/>
              </a:rPr>
              <a:t>          </a:t>
            </a:r>
            <a:r>
              <a:rPr lang="zh-CN" altLang="en-US" dirty="0">
                <a:sym typeface="+mn-ea"/>
              </a:rPr>
              <a:t>二维动画</a:t>
            </a:r>
            <a:endParaRPr lang="zh-CN" altLang="en-US" dirty="0"/>
          </a:p>
          <a:p>
            <a:pPr indent="0" algn="l" fontAlgn="auto">
              <a:lnSpc>
                <a:spcPct val="150000"/>
              </a:lnSpc>
            </a:pPr>
            <a:endParaRPr lang="zh-CN" altLang="en-US" dirty="0"/>
          </a:p>
          <a:p>
            <a:pPr algn="l"/>
            <a:endParaRPr lang="zh-CN" altLang="en-US" dirty="0"/>
          </a:p>
          <a:p>
            <a:pPr algn="l"/>
            <a:r>
              <a:rPr lang="zh-CN" altLang="en-US" dirty="0"/>
              <a:t>关于考试：如有任何疑问请联系考务老师</a:t>
            </a:r>
            <a:endParaRPr lang="zh-CN" altLang="en-US" dirty="0"/>
          </a:p>
          <a:p>
            <a:pPr algn="l"/>
            <a:endParaRPr lang="zh-CN" altLang="en-US" dirty="0"/>
          </a:p>
          <a:p>
            <a:pPr algn="l"/>
            <a:r>
              <a:rPr lang="zh-CN" altLang="en-US" dirty="0"/>
              <a:t>关于考试系统：如有任何系统方面的疑问</a:t>
            </a:r>
            <a:endParaRPr lang="zh-CN" altLang="en-US" dirty="0"/>
          </a:p>
          <a:p>
            <a:pPr algn="l"/>
            <a:r>
              <a:rPr lang="zh-CN" altLang="en-US" dirty="0"/>
              <a:t> </a:t>
            </a:r>
            <a:r>
              <a:rPr lang="en-US" altLang="zh-CN" dirty="0"/>
              <a:t>                              </a:t>
            </a:r>
            <a:r>
              <a:rPr lang="zh-CN" altLang="en-US" dirty="0"/>
              <a:t>请微信扫描下方二维码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2" name="图片 1" descr="客服二维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46980" y="5424170"/>
            <a:ext cx="1235710" cy="12357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4877" y="269315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设备检查及准备</a:t>
            </a:r>
            <a:endParaRPr lang="zh-CN" altLang="en-US" dirty="0">
              <a:latin typeface="+mn-ea"/>
              <a:cs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2029" y="3561077"/>
            <a:ext cx="108740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 startAt="2"/>
            </a:pPr>
            <a:r>
              <a:rPr lang="zh-CN" altLang="zh-CN" dirty="0"/>
              <a:t>首次使用系统时，浏览器</a:t>
            </a:r>
            <a:r>
              <a:rPr lang="zh-CN" altLang="en-US" dirty="0"/>
              <a:t>可能</a:t>
            </a:r>
            <a:r>
              <a:rPr lang="zh-CN" altLang="zh-CN" dirty="0"/>
              <a:t>会弹出摄像头权限申请</a:t>
            </a:r>
            <a:r>
              <a:rPr lang="zh-CN" altLang="en-US" dirty="0"/>
              <a:t>、麦克风权限申请，</a:t>
            </a:r>
            <a:r>
              <a:rPr lang="zh-CN" altLang="zh-CN" b="1" dirty="0">
                <a:solidFill>
                  <a:srgbClr val="FF0000"/>
                </a:solidFill>
              </a:rPr>
              <a:t>此时务必选择允许，否则将不能进行考试</a:t>
            </a:r>
            <a:r>
              <a:rPr lang="zh-CN" altLang="en-US" b="1" dirty="0">
                <a:solidFill>
                  <a:srgbClr val="FF0000"/>
                </a:solidFill>
              </a:rPr>
              <a:t>！</a:t>
            </a:r>
            <a:endParaRPr lang="zh-CN" altLang="zh-CN" b="1" dirty="0">
              <a:solidFill>
                <a:srgbClr val="FF0000"/>
              </a:solidFill>
            </a:endParaRPr>
          </a:p>
        </p:txBody>
      </p:sp>
      <p:pic>
        <p:nvPicPr>
          <p:cNvPr id="12" name="图片 11"/>
          <p:cNvPicPr/>
          <p:nvPr/>
        </p:nvPicPr>
        <p:blipFill rotWithShape="1">
          <a:blip r:embed="rId1"/>
          <a:srcRect t="2238" r="7620"/>
          <a:stretch>
            <a:fillRect/>
          </a:stretch>
        </p:blipFill>
        <p:spPr>
          <a:xfrm>
            <a:off x="325597" y="4225805"/>
            <a:ext cx="3225921" cy="24735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图片 13" descr="C:\Users\wiwi_\AppData\Local\Temp\WeChat Files\ead9ef710209d1004900ec023bd9e7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16080" y="4843150"/>
            <a:ext cx="3281879" cy="1088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图片 14" descr="C:\Users\wiwi_\AppData\Local\Temp\WeChat Files\18d35857d689edeb91c9731f02fb589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62521" y="4177215"/>
            <a:ext cx="4100183" cy="25301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7" name="矩形 26"/>
          <p:cNvSpPr/>
          <p:nvPr/>
        </p:nvSpPr>
        <p:spPr>
          <a:xfrm>
            <a:off x="333412" y="711490"/>
            <a:ext cx="11158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Windows 10 </a:t>
            </a:r>
            <a:r>
              <a:rPr lang="zh-CN" altLang="zh-CN" dirty="0"/>
              <a:t>或</a:t>
            </a:r>
            <a:r>
              <a:rPr lang="en-US" altLang="zh-CN" dirty="0"/>
              <a:t> Windows 8/8.1</a:t>
            </a:r>
            <a:r>
              <a:rPr lang="zh-CN" altLang="en-US" dirty="0"/>
              <a:t>系统，请提前检查设置，按照“开始”菜单-设置-隐私「相机、麦克风」</a:t>
            </a:r>
            <a:r>
              <a:rPr lang="zh-CN" altLang="en-US" b="1" dirty="0"/>
              <a:t>，</a:t>
            </a:r>
            <a:r>
              <a:rPr lang="zh-CN" altLang="en-US" b="1" dirty="0">
                <a:solidFill>
                  <a:srgbClr val="FF0000"/>
                </a:solidFill>
              </a:rPr>
              <a:t>请将所有选项全部打开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28" name="图片 27" descr="C:\Users\wiwi\AppData\Local\Temp\1647570574(1)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43" r="729"/>
          <a:stretch>
            <a:fillRect/>
          </a:stretch>
        </p:blipFill>
        <p:spPr>
          <a:xfrm>
            <a:off x="312029" y="1347695"/>
            <a:ext cx="3207929" cy="2067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9" name="图片 28" descr="C:\Users\wiwi\AppData\Local\Temp\1647570637(1)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9" t="-802" r="40729" b="-2"/>
          <a:stretch>
            <a:fillRect/>
          </a:stretch>
        </p:blipFill>
        <p:spPr>
          <a:xfrm>
            <a:off x="4030575" y="1395840"/>
            <a:ext cx="3021329" cy="18356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0" name="图片 29" descr="C:\Users\wiwi\AppData\Local\Temp\1647571248(1)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62215" y="1348105"/>
            <a:ext cx="4084320" cy="2066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1" name="文本框 30"/>
              <p:cNvSpPr txBox="1"/>
              <p:nvPr/>
            </p:nvSpPr>
            <p:spPr>
              <a:xfrm>
                <a:off x="3282933" y="2208233"/>
                <a:ext cx="1026562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zh-CN" altLang="en-US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文本框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933" y="2208233"/>
                <a:ext cx="1026562" cy="738664"/>
              </a:xfrm>
              <a:prstGeom prst="rect">
                <a:avLst/>
              </a:prstGeom>
              <a:blipFill rotWithShape="1">
                <a:blip r:embed="rId7"/>
                <a:stretch>
                  <a:fillRect l="-60" t="-46" r="38" b="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矩形 31"/>
              <p:cNvSpPr/>
              <p:nvPr/>
            </p:nvSpPr>
            <p:spPr>
              <a:xfrm>
                <a:off x="6887065" y="2163329"/>
                <a:ext cx="840295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zh-CN" altLang="en-US" sz="4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065" y="2163329"/>
                <a:ext cx="840295" cy="830997"/>
              </a:xfrm>
              <a:prstGeom prst="rect">
                <a:avLst/>
              </a:prstGeom>
              <a:blipFill rotWithShape="1">
                <a:blip r:embed="rId8"/>
                <a:stretch>
                  <a:fillRect l="-58" t="-62" r="5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0520" y="75565"/>
            <a:ext cx="1152144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1.考前准备注意事项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fontAlgn="auto">
              <a:spcBef>
                <a:spcPts val="400"/>
              </a:spcBef>
              <a:buFont typeface="+mj-ea"/>
              <a:buAutoNum type="circleNumDbPlain"/>
            </a:pPr>
            <a:r>
              <a:rPr lang="en-US" altLang="zh-CN" dirty="0">
                <a:latin typeface="+mn-ea"/>
                <a:cs typeface="+mn-ea"/>
              </a:rPr>
              <a:t>1</a:t>
            </a:r>
            <a:r>
              <a:rPr lang="zh-CN" altLang="en-US" dirty="0">
                <a:latin typeface="+mn-ea"/>
                <a:cs typeface="+mn-ea"/>
              </a:rPr>
              <a:t>台笔记本或台式电脑，电脑需要加装摄像头，摄像头分辨率至少</a:t>
            </a:r>
            <a:r>
              <a:rPr lang="en-US" altLang="zh-CN" dirty="0">
                <a:latin typeface="+mn-ea"/>
                <a:cs typeface="+mn-ea"/>
              </a:rPr>
              <a:t>480P</a:t>
            </a:r>
            <a:r>
              <a:rPr lang="zh-CN" altLang="en-US" dirty="0">
                <a:latin typeface="+mn-ea"/>
                <a:cs typeface="+mn-ea"/>
              </a:rPr>
              <a:t>及以上。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电脑须提前安装最新版谷歌浏览器，使用谷歌浏览器进入答题页面：</a:t>
            </a:r>
            <a:r>
              <a:rPr lang="en-US" altLang="zh-CN" dirty="0">
                <a:latin typeface="+mn-ea"/>
                <a:cs typeface="+mn-ea"/>
                <a:hlinkClick r:id="rId1"/>
              </a:rPr>
              <a:t> </a:t>
            </a:r>
            <a:r>
              <a:rPr lang="en-US" altLang="zh-CN" dirty="0">
                <a:latin typeface="+mn-ea"/>
                <a:cs typeface="+mn-ea"/>
                <a:hlinkClick r:id="rId2"/>
              </a:rPr>
              <a:t>https://e.ewaygogo.com/</a:t>
            </a:r>
            <a:r>
              <a:rPr lang="en-US" altLang="zh-CN" dirty="0">
                <a:latin typeface="+mn-ea"/>
                <a:cs typeface="+mn-ea"/>
              </a:rPr>
              <a:t> </a:t>
            </a:r>
            <a:r>
              <a:rPr lang="zh-CN" altLang="en-US" dirty="0">
                <a:latin typeface="+mn-ea"/>
                <a:cs typeface="+mn-ea"/>
              </a:rPr>
              <a:t>。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为保证考试过程不受干扰，建议考生光线充足、安静且背景单一的考试环境，否则将影响考试。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务必检查网络信号，建议是稳定的Wi-Fi或者4G/5G网络，确保考试全程网络环境正常，避免出现断网情况导致作品提交失败。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考前须退出、关闭电脑上除浏览器的外的其他应用程序，尤其是微信、QQ、录屏、音乐、视频、在线课堂等可能使用摄像头或可能导致违纪的应用程序。 </a:t>
            </a:r>
            <a:endParaRPr lang="zh-CN" altLang="en-US" dirty="0">
              <a:latin typeface="+mn-ea"/>
              <a:cs typeface="+mn-ea"/>
            </a:endParaRPr>
          </a:p>
          <a:p>
            <a:pPr algn="l" fontAlgn="auto"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2.考试中注意事项</a:t>
            </a:r>
            <a:r>
              <a:rPr lang="zh-CN" altLang="en-US" dirty="0">
                <a:latin typeface="+mn-ea"/>
                <a:cs typeface="+mn-ea"/>
              </a:rPr>
              <a:t>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进入考试页面，如果遇到考试操作点击无反应的，请刷新考试系统网页。如依然无法点击，请确认电脑是否异常，如电脑异常请及时重启电脑。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b="1" dirty="0">
                <a:solidFill>
                  <a:srgbClr val="FF0000"/>
                </a:solidFill>
                <a:latin typeface="+mn-ea"/>
                <a:cs typeface="+mn-ea"/>
              </a:rPr>
              <a:t>考试中请全程保持电脑摄像头开启，系统将随机抓取考生的人脸照片，系统侦测到人脸数据异常将可能产生考试违纪记录</a:t>
            </a:r>
            <a:r>
              <a:rPr lang="zh-CN" altLang="en-US" dirty="0">
                <a:latin typeface="+mn-ea"/>
                <a:cs typeface="+mn-ea"/>
              </a:rPr>
              <a:t>。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如遇到网络异常等提示，需要及时检查并恢复网络环境。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考生不得截屏、录屏、投屏、锁屏、缩屏，否则可能导致考试中的科目异常终止。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考试时不要使用其他电脑登录正在考试的账号，否则可能会导致考试过程异常终止。 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作品上传有进度条，请</a:t>
            </a:r>
            <a:r>
              <a:rPr lang="zh-CN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</a:rPr>
              <a:t>务必确认进度条完成至</a:t>
            </a:r>
            <a:r>
              <a:rPr lang="en-US" altLang="zh-CN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</a:rPr>
              <a:t>100% </a:t>
            </a:r>
            <a:r>
              <a:rPr lang="zh-CN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</a:rPr>
              <a:t>后作品上传完成</a:t>
            </a:r>
            <a:r>
              <a:rPr lang="zh-CN" altLang="en-US" dirty="0">
                <a:latin typeface="+mn-ea"/>
                <a:cs typeface="+mn-ea"/>
              </a:rPr>
              <a:t>后再点击下一题或交卷。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如上传以后附件的图标异常，</a:t>
            </a:r>
            <a:r>
              <a:rPr lang="zh-CN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</a:rPr>
              <a:t>需删除上传的附件，重新上传</a:t>
            </a:r>
            <a:endParaRPr lang="zh-CN" alt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+mn-ea"/>
            </a:endParaRPr>
          </a:p>
          <a:p>
            <a:pPr algn="l" fontAlgn="auto"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3.考试结束后注意事项 </a:t>
            </a:r>
            <a:endParaRPr lang="zh-CN" altLang="en-US" dirty="0">
              <a:latin typeface="+mn-ea"/>
              <a:cs typeface="+mn-ea"/>
            </a:endParaRPr>
          </a:p>
          <a:p>
            <a:pPr fontAlgn="auto">
              <a:spcBef>
                <a:spcPts val="400"/>
              </a:spcBef>
            </a:pPr>
            <a:r>
              <a:rPr lang="zh-CN" altLang="en-US" b="1" dirty="0">
                <a:solidFill>
                  <a:srgbClr val="FF0000"/>
                </a:solidFill>
                <a:latin typeface="+mn-ea"/>
                <a:cs typeface="+mn-ea"/>
              </a:rPr>
              <a:t>需要确认全部作品提交完成后再点击交卷。</a:t>
            </a:r>
            <a:endParaRPr lang="zh-CN" altLang="en-US" sz="2000" b="1" dirty="0">
              <a:solidFill>
                <a:srgbClr val="FF0000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68864" y="2892717"/>
            <a:ext cx="2181667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确认考试信息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2779" y="218164"/>
            <a:ext cx="882134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/>
              <a:t>登录考试系统</a:t>
            </a:r>
            <a:endParaRPr kumimoji="1" lang="zh-CN" altLang="en-US" sz="2000" dirty="0"/>
          </a:p>
        </p:txBody>
      </p:sp>
      <p:sp>
        <p:nvSpPr>
          <p:cNvPr id="11" name="文本框 10"/>
          <p:cNvSpPr txBox="1"/>
          <p:nvPr/>
        </p:nvSpPr>
        <p:spPr>
          <a:xfrm>
            <a:off x="200660" y="3501455"/>
            <a:ext cx="11267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登录系统后点击“考试”即可查看到所有待参加科目列表，如列表中缺少考试科目，请及时联系教务老师。</a:t>
            </a:r>
            <a:endParaRPr lang="zh-CN" altLang="en-US" sz="1600" dirty="0"/>
          </a:p>
        </p:txBody>
      </p:sp>
      <p:sp>
        <p:nvSpPr>
          <p:cNvPr id="14" name="圆角矩形 13"/>
          <p:cNvSpPr/>
          <p:nvPr/>
        </p:nvSpPr>
        <p:spPr>
          <a:xfrm>
            <a:off x="268864" y="848774"/>
            <a:ext cx="1699872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登录系统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0660" y="1533525"/>
            <a:ext cx="5224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登录考试网址 </a:t>
            </a:r>
            <a:r>
              <a:rPr lang="en-US" altLang="zh-CN" sz="1600" dirty="0">
                <a:latin typeface="+mn-ea"/>
                <a:cs typeface="+mn-ea"/>
                <a:hlinkClick r:id="rId1"/>
              </a:rPr>
              <a:t>https://e.ewaygogo.com/</a:t>
            </a:r>
            <a:r>
              <a:rPr lang="en-US" altLang="zh-CN" sz="1600" dirty="0">
                <a:latin typeface="+mn-ea"/>
                <a:cs typeface="+mn-ea"/>
              </a:rPr>
              <a:t> </a:t>
            </a:r>
            <a:endParaRPr lang="en-US" altLang="zh-CN" sz="1600" dirty="0"/>
          </a:p>
        </p:txBody>
      </p:sp>
      <p:pic>
        <p:nvPicPr>
          <p:cNvPr id="18" name="图片 17" descr="C:\Users\wiwi_\AppData\Local\Temp\1653535682(1)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0" t="7313" r="14919"/>
          <a:stretch>
            <a:fillRect/>
          </a:stretch>
        </p:blipFill>
        <p:spPr bwMode="auto">
          <a:xfrm>
            <a:off x="5288500" y="848774"/>
            <a:ext cx="3129567" cy="2210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1" name="文本框 20"/>
          <p:cNvSpPr txBox="1"/>
          <p:nvPr/>
        </p:nvSpPr>
        <p:spPr>
          <a:xfrm>
            <a:off x="212694" y="1983815"/>
            <a:ext cx="5075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输入身份证号、密码登录系统（密码为身份证号后</a:t>
            </a:r>
            <a:r>
              <a:rPr lang="en-US" altLang="zh-CN" sz="1600" dirty="0"/>
              <a:t>6</a:t>
            </a:r>
            <a:r>
              <a:rPr lang="zh-CN" altLang="en-US" sz="1600" dirty="0"/>
              <a:t>位）</a:t>
            </a:r>
            <a:endParaRPr lang="zh-CN" altLang="en-US" sz="1600" dirty="0"/>
          </a:p>
        </p:txBody>
      </p:sp>
      <p:pic>
        <p:nvPicPr>
          <p:cNvPr id="23" name="图片 22" descr="C:\Users\wiwi_\AppData\Local\Temp\1653535805(1)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7" t="6149" r="444" b="9923"/>
          <a:stretch>
            <a:fillRect/>
          </a:stretch>
        </p:blipFill>
        <p:spPr bwMode="auto">
          <a:xfrm>
            <a:off x="122779" y="4027386"/>
            <a:ext cx="5031314" cy="1642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4" name="图片 23" descr="C:\Users\wiwi_\AppData\Local\Temp\1653546362(1)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1503" r="4554" b="13992"/>
          <a:stretch>
            <a:fillRect/>
          </a:stretch>
        </p:blipFill>
        <p:spPr bwMode="auto">
          <a:xfrm>
            <a:off x="5288500" y="3981567"/>
            <a:ext cx="6725700" cy="20974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8864" y="241966"/>
            <a:ext cx="88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/>
              <a:t>检测设备</a:t>
            </a:r>
            <a:endParaRPr kumimoji="1" lang="zh-CN" altLang="en-US" sz="2000" dirty="0"/>
          </a:p>
        </p:txBody>
      </p:sp>
      <p:sp>
        <p:nvSpPr>
          <p:cNvPr id="3" name="圆角矩形 2"/>
          <p:cNvSpPr/>
          <p:nvPr/>
        </p:nvSpPr>
        <p:spPr>
          <a:xfrm>
            <a:off x="938564" y="848774"/>
            <a:ext cx="1699872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测试摄像头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203172" y="848773"/>
            <a:ext cx="1699872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测试麦克风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1" t="13638" r="21453"/>
          <a:stretch>
            <a:fillRect/>
          </a:stretch>
        </p:blipFill>
        <p:spPr>
          <a:xfrm>
            <a:off x="57236" y="1456171"/>
            <a:ext cx="3462528" cy="41217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5" t="15853" r="26567"/>
          <a:stretch>
            <a:fillRect/>
          </a:stretch>
        </p:blipFill>
        <p:spPr>
          <a:xfrm>
            <a:off x="3974592" y="1456171"/>
            <a:ext cx="3694176" cy="24898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0" t="22812" r="29058"/>
          <a:stretch>
            <a:fillRect/>
          </a:stretch>
        </p:blipFill>
        <p:spPr>
          <a:xfrm>
            <a:off x="3974592" y="4129323"/>
            <a:ext cx="3694176" cy="25235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文本框 9"/>
          <p:cNvSpPr txBox="1"/>
          <p:nvPr/>
        </p:nvSpPr>
        <p:spPr>
          <a:xfrm>
            <a:off x="7800451" y="4546868"/>
            <a:ext cx="43915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注意事项：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若设备已连接多个摄像头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麦克风，可选择可用的设备，直至看到摄像头画面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麦克风音量变化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看见摄像头画面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麦克风音量变化，请点击“是”，进入下一检测环节，若无法点击“是”说明设备不可用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未检测成功，可以点击下拉框进行切换重新检测</a:t>
            </a:r>
            <a:endParaRPr lang="zh-CN" altLang="en-US" sz="1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8474249" y="848773"/>
            <a:ext cx="2979869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检测成功后返回考试入口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7" t="18758" r="10656" b="4889"/>
          <a:stretch>
            <a:fillRect/>
          </a:stretch>
        </p:blipFill>
        <p:spPr>
          <a:xfrm>
            <a:off x="7951554" y="1450795"/>
            <a:ext cx="3781949" cy="30083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椭圆 13"/>
          <p:cNvSpPr/>
          <p:nvPr/>
        </p:nvSpPr>
        <p:spPr>
          <a:xfrm>
            <a:off x="9090211" y="4006955"/>
            <a:ext cx="1504637" cy="6008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左箭头 16"/>
          <p:cNvSpPr/>
          <p:nvPr/>
        </p:nvSpPr>
        <p:spPr>
          <a:xfrm rot="20152422">
            <a:off x="10529528" y="3820756"/>
            <a:ext cx="950976" cy="372398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45745" y="321310"/>
            <a:ext cx="1407160" cy="5029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kumimoji="1" lang="zh-CN" altLang="en-US" sz="2400" b="1" dirty="0"/>
              <a:t>开始考试</a:t>
            </a:r>
            <a:endParaRPr kumimoji="1" lang="zh-CN" altLang="en-US" sz="2400" b="1" dirty="0"/>
          </a:p>
        </p:txBody>
      </p:sp>
      <p:sp>
        <p:nvSpPr>
          <p:cNvPr id="14" name="圆角矩形 13"/>
          <p:cNvSpPr/>
          <p:nvPr/>
        </p:nvSpPr>
        <p:spPr>
          <a:xfrm>
            <a:off x="1094684" y="1037217"/>
            <a:ext cx="1699872" cy="424069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查看考试信息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7640" y="1511935"/>
            <a:ext cx="3791585" cy="12922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600" dirty="0"/>
              <a:t>在考试时间范围内点击考试卡片，系统展示考生信息及考试信息，点击开始考试后，进入诚信考试承诺书签署过程。</a:t>
            </a:r>
            <a:endParaRPr lang="zh-CN" altLang="en-US" sz="1600" dirty="0"/>
          </a:p>
        </p:txBody>
      </p:sp>
      <p:pic>
        <p:nvPicPr>
          <p:cNvPr id="18" name="图片 17" descr="C:\Users\wiwi_\AppData\Local\Temp\1653547479(1).png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59" y="2854867"/>
            <a:ext cx="3607773" cy="3551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 descr="C:\Users\wiwi_\AppData\Local\Temp\1653547680(1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311" y="3095402"/>
            <a:ext cx="3601085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8129905" y="1511935"/>
            <a:ext cx="4062095" cy="19170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zh-CN" altLang="en-US" sz="1600" dirty="0"/>
              <a:t>人身核验环节。请按提示完成人脸验证。</a:t>
            </a:r>
            <a:r>
              <a:rPr lang="zh-CN" altLang="en-US" sz="1600" b="1" dirty="0">
                <a:solidFill>
                  <a:srgbClr val="FF0000"/>
                </a:solidFill>
              </a:rPr>
              <a:t>不要化妆、戴美瞳等</a:t>
            </a:r>
            <a:r>
              <a:rPr lang="zh-CN" altLang="en-US" sz="1600" dirty="0"/>
              <a:t>，验证时调整好光线，不要出现高曝光的情况，保证人脸清晰，核验过程中请</a:t>
            </a:r>
            <a:r>
              <a:rPr lang="zh-CN" altLang="en-US" sz="1600" b="1" dirty="0">
                <a:solidFill>
                  <a:srgbClr val="FF0000"/>
                </a:solidFill>
              </a:rPr>
              <a:t>连续眨眼</a:t>
            </a:r>
            <a:r>
              <a:rPr lang="zh-CN" altLang="en-US" sz="1600" dirty="0"/>
              <a:t>。若多次验证失败须申请“人工审核”，耐心等待审核结果。</a:t>
            </a:r>
            <a:r>
              <a:rPr lang="zh-CN" altLang="en-US" sz="1600" b="1" dirty="0">
                <a:solidFill>
                  <a:srgbClr val="FF0000"/>
                </a:solidFill>
              </a:rPr>
              <a:t>如浏览器弹出需要获取摄像头权限，请点击允许。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24" name="圆角矩形 13"/>
          <p:cNvSpPr/>
          <p:nvPr/>
        </p:nvSpPr>
        <p:spPr>
          <a:xfrm>
            <a:off x="9161420" y="1034836"/>
            <a:ext cx="1699872" cy="424069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人身核验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747" y="4801798"/>
            <a:ext cx="3135859" cy="1799099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4542790" y="1511935"/>
            <a:ext cx="3113405" cy="12109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600" dirty="0"/>
              <a:t>仔细阅读诚信考试承诺书后，选中“我已阅读并同意”前的复选框后点击确定，进入人身核验流程。</a:t>
            </a:r>
            <a:endParaRPr lang="zh-CN" altLang="en-US" sz="1600" dirty="0"/>
          </a:p>
        </p:txBody>
      </p:sp>
      <p:pic>
        <p:nvPicPr>
          <p:cNvPr id="3" name="图片 2"/>
          <p:cNvPicPr/>
          <p:nvPr/>
        </p:nvPicPr>
        <p:blipFill>
          <a:blip r:embed="rId4"/>
          <a:stretch>
            <a:fillRect/>
          </a:stretch>
        </p:blipFill>
        <p:spPr>
          <a:xfrm>
            <a:off x="8540754" y="3148467"/>
            <a:ext cx="2785077" cy="1653539"/>
          </a:xfrm>
          <a:prstGeom prst="rect">
            <a:avLst/>
          </a:prstGeom>
        </p:spPr>
      </p:pic>
      <p:sp>
        <p:nvSpPr>
          <p:cNvPr id="4" name="圆角矩形 3"/>
          <p:cNvSpPr/>
          <p:nvPr>
            <p:custDataLst>
              <p:tags r:id="rId5"/>
            </p:custDataLst>
          </p:nvPr>
        </p:nvSpPr>
        <p:spPr>
          <a:xfrm>
            <a:off x="4609465" y="1034415"/>
            <a:ext cx="2968625" cy="424180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阅读并签署诚信考试承诺书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233168" y="203645"/>
            <a:ext cx="55549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/>
              <a:t>作品题作答过程</a:t>
            </a:r>
            <a:r>
              <a:rPr kumimoji="1" lang="en-US" altLang="zh-CN" sz="2400" dirty="0"/>
              <a:t>(</a:t>
            </a:r>
            <a:r>
              <a:rPr kumimoji="1" lang="zh-CN" altLang="en-US" sz="1400" b="1" dirty="0">
                <a:solidFill>
                  <a:srgbClr val="FF0000"/>
                </a:solidFill>
              </a:rPr>
              <a:t>样例试题来自互联网，与正式考试无关</a:t>
            </a:r>
            <a:r>
              <a:rPr kumimoji="1" lang="en-US" altLang="zh-CN" sz="2400" dirty="0"/>
              <a:t>)</a:t>
            </a:r>
            <a:endParaRPr kumimoji="1"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324110" y="834015"/>
            <a:ext cx="1821003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上传附件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10" y="1426789"/>
            <a:ext cx="4982996" cy="2500624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404755" y="4488454"/>
            <a:ext cx="519799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上传作品需要点击 文件上传按钮，在电脑中选择需要上传的文件。如果在目录下找不到需要上传的文件，可以点击自定义文件后切换筛选条件至“所有文件</a:t>
            </a:r>
            <a:r>
              <a:rPr lang="en-US" altLang="zh-CN" sz="1600" dirty="0"/>
              <a:t>(*.*)</a:t>
            </a:r>
            <a:r>
              <a:rPr lang="zh-CN" altLang="en-US" sz="1600" dirty="0"/>
              <a:t>”</a:t>
            </a:r>
            <a:endParaRPr lang="zh-CN" altLang="en-US" sz="16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10" y="5688524"/>
            <a:ext cx="9900591" cy="505012"/>
          </a:xfrm>
          <a:prstGeom prst="rect">
            <a:avLst/>
          </a:prstGeom>
        </p:spPr>
      </p:pic>
      <p:sp>
        <p:nvSpPr>
          <p:cNvPr id="34" name="圆角矩形 23"/>
          <p:cNvSpPr/>
          <p:nvPr/>
        </p:nvSpPr>
        <p:spPr>
          <a:xfrm>
            <a:off x="5891303" y="839060"/>
            <a:ext cx="2122397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上传多个附件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891303" y="4673852"/>
            <a:ext cx="6300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如果需要上传多个附件，在附件上传完成后继续点击文件上传，可以继续上传新的附件。已上传附件可以通过点击删除，从答案中移除。</a:t>
            </a:r>
            <a:endParaRPr lang="zh-CN" altLang="en-US" sz="1600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303" y="1374627"/>
            <a:ext cx="4533082" cy="32992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699760" y="294881"/>
            <a:ext cx="64922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</a:rPr>
              <a:t>正式考试时请仔细审题后作答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33168" y="20364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/>
              <a:t>交卷</a:t>
            </a:r>
            <a:endParaRPr kumimoji="1" lang="zh-CN" altLang="en-US" sz="24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442032" y="1484711"/>
            <a:ext cx="6593768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/>
              <a:t>查看并确认所有试题附件均已上传。</a:t>
            </a:r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/>
              <a:t>点击交卷按钮。</a:t>
            </a:r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/>
              <a:t>确认答题率</a:t>
            </a:r>
            <a:r>
              <a:rPr kumimoji="1" lang="en-US" altLang="zh-CN" sz="1600" dirty="0"/>
              <a:t>=100%</a:t>
            </a:r>
            <a:r>
              <a:rPr kumimoji="1" lang="zh-CN" altLang="en-US" sz="1600" dirty="0"/>
              <a:t>，如答题率不为</a:t>
            </a:r>
            <a:r>
              <a:rPr kumimoji="1" lang="en-US" altLang="zh-CN" sz="1600" dirty="0"/>
              <a:t>100% </a:t>
            </a:r>
            <a:r>
              <a:rPr kumimoji="1" lang="zh-CN" altLang="en-US" sz="1600" dirty="0"/>
              <a:t>说明仍有试题没有作答。此时点击“返回作答”继续答卷。</a:t>
            </a:r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>
                <a:sym typeface="+mn-ea"/>
              </a:rPr>
              <a:t>如果点击“继续交卷”后，</a:t>
            </a:r>
            <a:r>
              <a:rPr kumimoji="1" lang="zh-CN" altLang="en-US" sz="1600" b="1" dirty="0">
                <a:solidFill>
                  <a:srgbClr val="FF0000"/>
                </a:solidFill>
                <a:sym typeface="+mn-ea"/>
              </a:rPr>
              <a:t>考试完成，答案不可修改，请慎重点击</a:t>
            </a:r>
            <a:r>
              <a:rPr kumimoji="1" lang="zh-CN" altLang="en-US" sz="1600" dirty="0"/>
              <a:t>。</a:t>
            </a:r>
            <a:endParaRPr kumimoji="1" lang="en-US" altLang="zh-CN" sz="1600" dirty="0"/>
          </a:p>
          <a:p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endParaRPr kumimoji="1" lang="en-US" altLang="zh-CN" sz="1600" dirty="0"/>
          </a:p>
          <a:p>
            <a:endParaRPr kumimoji="1" lang="en-US" altLang="zh-CN" sz="1600" dirty="0"/>
          </a:p>
        </p:txBody>
      </p:sp>
      <p:sp>
        <p:nvSpPr>
          <p:cNvPr id="4" name="圆角矩形 3"/>
          <p:cNvSpPr/>
          <p:nvPr/>
        </p:nvSpPr>
        <p:spPr>
          <a:xfrm>
            <a:off x="542220" y="950410"/>
            <a:ext cx="1686133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交卷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2" name="图片 11" descr="C:\Users\wiwi_\AppData\Local\Temp\WeChat Files\ad8eb7f1a807a75017000f9f930bb8a.png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620" y="3551518"/>
            <a:ext cx="4046855" cy="1549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图片 13" descr="C:\Users\wiwi_\AppData\Local\Temp\WeChat Files\8fb1c11867d50a87e4d6352cc74fc4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185" y="1484711"/>
            <a:ext cx="3516406" cy="362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NjgxNmQ3ZTY4YTFmOGU4ZmZlNDUyNWQ5MzQzOWY2MzkifQ=="/>
  <p:tag name="KSO_WPP_MARK_KEY" val="f673bfae-e856-447f-b6af-9b3d2396bb7f"/>
  <p:tag name="commondata" val="eyJoZGlkIjoiNjE4NDRiYmY2MTE4MjZjZDRiZjM2OWY1ZWY0MDZmOD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1692</Words>
  <Application>WPS 演示</Application>
  <PresentationFormat>宽屏</PresentationFormat>
  <Paragraphs>101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Cambria Math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赵毅巍</dc:creator>
  <cp:lastModifiedBy>于小七儿</cp:lastModifiedBy>
  <cp:revision>100</cp:revision>
  <dcterms:created xsi:type="dcterms:W3CDTF">2022-04-18T14:07:00Z</dcterms:created>
  <dcterms:modified xsi:type="dcterms:W3CDTF">2023-10-07T07:59:17Z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638E6D32964540A7B984DF6FCD512D3D_13</vt:lpwstr>
  </property>
</Properties>
</file>